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sldIdLst>
    <p:sldId id="365" r:id="rId2"/>
    <p:sldId id="377" r:id="rId3"/>
    <p:sldId id="350" r:id="rId4"/>
    <p:sldId id="372" r:id="rId5"/>
    <p:sldId id="375" r:id="rId6"/>
    <p:sldId id="366" r:id="rId7"/>
    <p:sldId id="367" r:id="rId8"/>
    <p:sldId id="368" r:id="rId9"/>
    <p:sldId id="369" r:id="rId10"/>
    <p:sldId id="370" r:id="rId11"/>
    <p:sldId id="388" r:id="rId12"/>
    <p:sldId id="373" r:id="rId13"/>
    <p:sldId id="376" r:id="rId14"/>
    <p:sldId id="374" r:id="rId15"/>
    <p:sldId id="400" r:id="rId16"/>
    <p:sldId id="401" r:id="rId17"/>
    <p:sldId id="393" r:id="rId18"/>
    <p:sldId id="394" r:id="rId19"/>
    <p:sldId id="395" r:id="rId20"/>
    <p:sldId id="396" r:id="rId21"/>
    <p:sldId id="399" r:id="rId22"/>
    <p:sldId id="397" r:id="rId23"/>
    <p:sldId id="379" r:id="rId24"/>
    <p:sldId id="380" r:id="rId25"/>
    <p:sldId id="386" r:id="rId26"/>
    <p:sldId id="381" r:id="rId27"/>
    <p:sldId id="382" r:id="rId28"/>
    <p:sldId id="383" r:id="rId29"/>
    <p:sldId id="384" r:id="rId30"/>
    <p:sldId id="387" r:id="rId31"/>
    <p:sldId id="385" r:id="rId32"/>
    <p:sldId id="389" r:id="rId33"/>
    <p:sldId id="391" r:id="rId34"/>
    <p:sldId id="390" r:id="rId35"/>
    <p:sldId id="392" r:id="rId36"/>
    <p:sldId id="407" r:id="rId37"/>
    <p:sldId id="408" r:id="rId38"/>
    <p:sldId id="409" r:id="rId39"/>
    <p:sldId id="410" r:id="rId40"/>
    <p:sldId id="411" r:id="rId4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DFDFE0"/>
    <a:srgbClr val="00529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62" autoAdjust="0"/>
    <p:restoredTop sz="94709" autoAdjust="0"/>
  </p:normalViewPr>
  <p:slideViewPr>
    <p:cSldViewPr>
      <p:cViewPr varScale="1">
        <p:scale>
          <a:sx n="66" d="100"/>
          <a:sy n="66" d="100"/>
        </p:scale>
        <p:origin x="-141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50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0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G:\Ceoi12\eredm&#233;ny\Day1list%20KOZO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G:\Ceoi12\eredm&#233;ny\Day1list%20KOZO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autoTitleDeleted val="1"/>
    <c:plotArea>
      <c:layout>
        <c:manualLayout>
          <c:layoutTarget val="inner"/>
          <c:xMode val="edge"/>
          <c:yMode val="edge"/>
          <c:x val="0.12293015619700695"/>
          <c:y val="3.3040503321047549E-2"/>
          <c:w val="0.87706984380299302"/>
          <c:h val="0.66405896252703978"/>
        </c:manualLayout>
      </c:layout>
      <c:barChart>
        <c:barDir val="col"/>
        <c:grouping val="clustered"/>
        <c:ser>
          <c:idx val="0"/>
          <c:order val="0"/>
          <c:tx>
            <c:strRef>
              <c:f>Day1list!$K$1</c:f>
              <c:strCache>
                <c:ptCount val="1"/>
                <c:pt idx="0">
                  <c:v>Task1</c:v>
                </c:pt>
              </c:strCache>
            </c:strRef>
          </c:tx>
          <c:cat>
            <c:strRef>
              <c:f>Day1list!$I$2:$I$6</c:f>
              <c:strCache>
                <c:ptCount val="5"/>
                <c:pt idx="0">
                  <c:v>[0;20)</c:v>
                </c:pt>
                <c:pt idx="1">
                  <c:v>[20;40)</c:v>
                </c:pt>
                <c:pt idx="2">
                  <c:v>[40;60)</c:v>
                </c:pt>
                <c:pt idx="3">
                  <c:v>[60;80)</c:v>
                </c:pt>
                <c:pt idx="4">
                  <c:v>[80;100]</c:v>
                </c:pt>
              </c:strCache>
            </c:strRef>
          </c:cat>
          <c:val>
            <c:numRef>
              <c:f>Day1list!$K$2:$K$6</c:f>
              <c:numCache>
                <c:formatCode>General</c:formatCode>
                <c:ptCount val="5"/>
                <c:pt idx="0">
                  <c:v>11</c:v>
                </c:pt>
                <c:pt idx="1">
                  <c:v>3</c:v>
                </c:pt>
                <c:pt idx="2">
                  <c:v>8</c:v>
                </c:pt>
                <c:pt idx="3">
                  <c:v>0</c:v>
                </c:pt>
                <c:pt idx="4">
                  <c:v>30</c:v>
                </c:pt>
              </c:numCache>
            </c:numRef>
          </c:val>
        </c:ser>
        <c:ser>
          <c:idx val="1"/>
          <c:order val="1"/>
          <c:tx>
            <c:strRef>
              <c:f>Day1list!$L$1</c:f>
              <c:strCache>
                <c:ptCount val="1"/>
                <c:pt idx="0">
                  <c:v>Task2</c:v>
                </c:pt>
              </c:strCache>
            </c:strRef>
          </c:tx>
          <c:cat>
            <c:strRef>
              <c:f>Day1list!$I$2:$I$6</c:f>
              <c:strCache>
                <c:ptCount val="5"/>
                <c:pt idx="0">
                  <c:v>[0;20)</c:v>
                </c:pt>
                <c:pt idx="1">
                  <c:v>[20;40)</c:v>
                </c:pt>
                <c:pt idx="2">
                  <c:v>[40;60)</c:v>
                </c:pt>
                <c:pt idx="3">
                  <c:v>[60;80)</c:v>
                </c:pt>
                <c:pt idx="4">
                  <c:v>[80;100]</c:v>
                </c:pt>
              </c:strCache>
            </c:strRef>
          </c:cat>
          <c:val>
            <c:numRef>
              <c:f>Day1list!$L$2:$L$6</c:f>
              <c:numCache>
                <c:formatCode>General</c:formatCode>
                <c:ptCount val="5"/>
                <c:pt idx="0">
                  <c:v>30</c:v>
                </c:pt>
                <c:pt idx="1">
                  <c:v>1</c:v>
                </c:pt>
                <c:pt idx="2">
                  <c:v>8</c:v>
                </c:pt>
                <c:pt idx="3">
                  <c:v>6</c:v>
                </c:pt>
                <c:pt idx="4">
                  <c:v>7</c:v>
                </c:pt>
              </c:numCache>
            </c:numRef>
          </c:val>
        </c:ser>
        <c:ser>
          <c:idx val="2"/>
          <c:order val="2"/>
          <c:tx>
            <c:strRef>
              <c:f>Day1list!$M$1</c:f>
              <c:strCache>
                <c:ptCount val="1"/>
                <c:pt idx="0">
                  <c:v>Task3</c:v>
                </c:pt>
              </c:strCache>
            </c:strRef>
          </c:tx>
          <c:cat>
            <c:strRef>
              <c:f>Day1list!$I$2:$I$6</c:f>
              <c:strCache>
                <c:ptCount val="5"/>
                <c:pt idx="0">
                  <c:v>[0;20)</c:v>
                </c:pt>
                <c:pt idx="1">
                  <c:v>[20;40)</c:v>
                </c:pt>
                <c:pt idx="2">
                  <c:v>[40;60)</c:v>
                </c:pt>
                <c:pt idx="3">
                  <c:v>[60;80)</c:v>
                </c:pt>
                <c:pt idx="4">
                  <c:v>[80;100]</c:v>
                </c:pt>
              </c:strCache>
            </c:strRef>
          </c:cat>
          <c:val>
            <c:numRef>
              <c:f>Day1list!$M$2:$M$6</c:f>
              <c:numCache>
                <c:formatCode>General</c:formatCode>
                <c:ptCount val="5"/>
                <c:pt idx="0">
                  <c:v>31</c:v>
                </c:pt>
                <c:pt idx="1">
                  <c:v>12</c:v>
                </c:pt>
                <c:pt idx="2">
                  <c:v>1</c:v>
                </c:pt>
                <c:pt idx="3">
                  <c:v>4</c:v>
                </c:pt>
                <c:pt idx="4">
                  <c:v>4</c:v>
                </c:pt>
              </c:numCache>
            </c:numRef>
          </c:val>
        </c:ser>
        <c:axId val="54537600"/>
        <c:axId val="55137408"/>
      </c:barChart>
      <c:catAx>
        <c:axId val="5453760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2000" b="1">
                <a:latin typeface="Garamond" pitchFamily="18" charset="0"/>
              </a:defRPr>
            </a:pPr>
            <a:endParaRPr lang="hu-HU"/>
          </a:p>
        </c:txPr>
        <c:crossAx val="55137408"/>
        <c:crosses val="autoZero"/>
        <c:auto val="1"/>
        <c:lblAlgn val="ctr"/>
        <c:lblOffset val="100"/>
      </c:catAx>
      <c:valAx>
        <c:axId val="55137408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 sz="2000">
                    <a:latin typeface="Garamond" pitchFamily="18" charset="0"/>
                  </a:rPr>
                  <a:t>Contestant</a:t>
                </a:r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sz="2000" b="1">
                <a:latin typeface="Garamond" pitchFamily="18" charset="0"/>
              </a:defRPr>
            </a:pPr>
            <a:endParaRPr lang="hu-HU"/>
          </a:p>
        </c:txPr>
        <c:crossAx val="54537600"/>
        <c:crosses val="autoZero"/>
        <c:crossBetween val="between"/>
      </c:valAx>
    </c:plotArea>
    <c:legend>
      <c:legendPos val="t"/>
      <c:layout/>
      <c:txPr>
        <a:bodyPr/>
        <a:lstStyle/>
        <a:p>
          <a:pPr>
            <a:defRPr sz="3200">
              <a:latin typeface="Garamond" pitchFamily="18" charset="0"/>
            </a:defRPr>
          </a:pPr>
          <a:endParaRPr lang="hu-HU"/>
        </a:p>
      </c:txPr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title>
      <c:layout/>
      <c:txPr>
        <a:bodyPr/>
        <a:lstStyle/>
        <a:p>
          <a:pPr>
            <a:defRPr sz="3200"/>
          </a:pPr>
          <a:endParaRPr lang="hu-HU"/>
        </a:p>
      </c:txPr>
    </c:title>
    <c:plotArea>
      <c:layout/>
      <c:barChart>
        <c:barDir val="col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Total</c:v>
                </c:pt>
              </c:strCache>
            </c:strRef>
          </c:tx>
          <c:cat>
            <c:strRef>
              <c:f>Munka1!$A$2:$A$7</c:f>
              <c:strCache>
                <c:ptCount val="6"/>
                <c:pt idx="0">
                  <c:v>[0;50)</c:v>
                </c:pt>
                <c:pt idx="1">
                  <c:v>[50;100)</c:v>
                </c:pt>
                <c:pt idx="2">
                  <c:v>[100;150)</c:v>
                </c:pt>
                <c:pt idx="3">
                  <c:v>[150;200)</c:v>
                </c:pt>
                <c:pt idx="4">
                  <c:v>[200;250)</c:v>
                </c:pt>
                <c:pt idx="5">
                  <c:v>[250;300]</c:v>
                </c:pt>
              </c:strCache>
            </c:strRef>
          </c:cat>
          <c:val>
            <c:numRef>
              <c:f>Munka1!$B$2:$B$7</c:f>
              <c:numCache>
                <c:formatCode>General</c:formatCode>
                <c:ptCount val="6"/>
                <c:pt idx="0">
                  <c:v>11</c:v>
                </c:pt>
                <c:pt idx="1">
                  <c:v>12</c:v>
                </c:pt>
                <c:pt idx="2">
                  <c:v>8</c:v>
                </c:pt>
                <c:pt idx="3">
                  <c:v>11</c:v>
                </c:pt>
                <c:pt idx="4">
                  <c:v>7</c:v>
                </c:pt>
                <c:pt idx="5">
                  <c:v>3</c:v>
                </c:pt>
              </c:numCache>
            </c:numRef>
          </c:val>
        </c:ser>
        <c:axId val="70004096"/>
        <c:axId val="70030464"/>
      </c:barChart>
      <c:catAx>
        <c:axId val="70004096"/>
        <c:scaling>
          <c:orientation val="minMax"/>
        </c:scaling>
        <c:axPos val="b"/>
        <c:tickLblPos val="nextTo"/>
        <c:crossAx val="70030464"/>
        <c:crosses val="autoZero"/>
        <c:auto val="1"/>
        <c:lblAlgn val="ctr"/>
        <c:lblOffset val="100"/>
      </c:catAx>
      <c:valAx>
        <c:axId val="70030464"/>
        <c:scaling>
          <c:orientation val="minMax"/>
        </c:scaling>
        <c:axPos val="l"/>
        <c:majorGridlines/>
        <c:numFmt formatCode="General" sourceLinked="1"/>
        <c:tickLblPos val="nextTo"/>
        <c:crossAx val="7000409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title>
      <c:layout/>
      <c:txPr>
        <a:bodyPr/>
        <a:lstStyle/>
        <a:p>
          <a:pPr>
            <a:defRPr sz="3200">
              <a:latin typeface="Garamond" pitchFamily="18" charset="0"/>
            </a:defRPr>
          </a:pPr>
          <a:endParaRPr lang="hu-HU"/>
        </a:p>
      </c:txPr>
    </c:title>
    <c:plotArea>
      <c:layout/>
      <c:barChart>
        <c:barDir val="col"/>
        <c:grouping val="stacked"/>
        <c:ser>
          <c:idx val="0"/>
          <c:order val="0"/>
          <c:tx>
            <c:strRef>
              <c:f>Day1list!$P$1</c:f>
              <c:strCache>
                <c:ptCount val="1"/>
                <c:pt idx="0">
                  <c:v>Total</c:v>
                </c:pt>
              </c:strCache>
            </c:strRef>
          </c:tx>
          <c:dLbls>
            <c:txPr>
              <a:bodyPr/>
              <a:lstStyle/>
              <a:p>
                <a:pPr>
                  <a:defRPr sz="2400" b="1">
                    <a:solidFill>
                      <a:schemeClr val="bg1"/>
                    </a:solidFill>
                    <a:latin typeface="Garamond" pitchFamily="18" charset="0"/>
                  </a:defRPr>
                </a:pPr>
                <a:endParaRPr lang="hu-HU"/>
              </a:p>
            </c:txPr>
            <c:showVal val="1"/>
          </c:dLbls>
          <c:cat>
            <c:strRef>
              <c:f>Day1list!$N$2:$N$7</c:f>
              <c:strCache>
                <c:ptCount val="6"/>
                <c:pt idx="0">
                  <c:v>[0;50)</c:v>
                </c:pt>
                <c:pt idx="1">
                  <c:v>[50;100)</c:v>
                </c:pt>
                <c:pt idx="2">
                  <c:v>[100;150)</c:v>
                </c:pt>
                <c:pt idx="3">
                  <c:v>[150;200)</c:v>
                </c:pt>
                <c:pt idx="4">
                  <c:v>[200;250)</c:v>
                </c:pt>
                <c:pt idx="5">
                  <c:v>[250;300]</c:v>
                </c:pt>
              </c:strCache>
            </c:strRef>
          </c:cat>
          <c:val>
            <c:numRef>
              <c:f>Day1list!$P$2:$P$7</c:f>
              <c:numCache>
                <c:formatCode>General</c:formatCode>
                <c:ptCount val="6"/>
                <c:pt idx="0">
                  <c:v>11</c:v>
                </c:pt>
                <c:pt idx="1">
                  <c:v>12</c:v>
                </c:pt>
                <c:pt idx="2">
                  <c:v>8</c:v>
                </c:pt>
                <c:pt idx="3">
                  <c:v>11</c:v>
                </c:pt>
                <c:pt idx="4">
                  <c:v>7</c:v>
                </c:pt>
                <c:pt idx="5">
                  <c:v>3</c:v>
                </c:pt>
              </c:numCache>
            </c:numRef>
          </c:val>
        </c:ser>
        <c:gapWidth val="55"/>
        <c:overlap val="100"/>
        <c:axId val="55174656"/>
        <c:axId val="55176192"/>
      </c:barChart>
      <c:catAx>
        <c:axId val="5517465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2000" b="1">
                <a:latin typeface="Garamond" pitchFamily="18" charset="0"/>
              </a:defRPr>
            </a:pPr>
            <a:endParaRPr lang="hu-HU"/>
          </a:p>
        </c:txPr>
        <c:crossAx val="55176192"/>
        <c:crosses val="autoZero"/>
        <c:auto val="1"/>
        <c:lblAlgn val="ctr"/>
        <c:lblOffset val="100"/>
      </c:catAx>
      <c:valAx>
        <c:axId val="55176192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sz="2000">
                    <a:latin typeface="Garamond" pitchFamily="18" charset="0"/>
                  </a:defRPr>
                </a:pPr>
                <a:r>
                  <a:rPr lang="en-US" sz="2000">
                    <a:latin typeface="Garamond" pitchFamily="18" charset="0"/>
                  </a:rPr>
                  <a:t>Contestant</a:t>
                </a:r>
              </a:p>
            </c:rich>
          </c:tx>
          <c:layout/>
        </c:title>
        <c:numFmt formatCode="General" sourceLinked="1"/>
        <c:majorTickMark val="none"/>
        <c:tickLblPos val="nextTo"/>
        <c:txPr>
          <a:bodyPr/>
          <a:lstStyle/>
          <a:p>
            <a:pPr>
              <a:defRPr sz="2000" b="1">
                <a:latin typeface="Garamond" pitchFamily="18" charset="0"/>
              </a:defRPr>
            </a:pPr>
            <a:endParaRPr lang="hu-HU"/>
          </a:p>
        </c:txPr>
        <c:crossAx val="55174656"/>
        <c:crosses val="autoZero"/>
        <c:crossBetween val="between"/>
      </c:valAx>
    </c:plotArea>
    <c:plotVisOnly val="1"/>
    <c:dispBlanksAs val="gap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DBA84-2367-42F6-BE2C-47AB1DEB0DA2}" type="datetimeFigureOut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C33491-F232-4995-831D-3453D4768702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320925"/>
            <a:ext cx="7772400" cy="1470025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40259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BE1F-EED5-409E-AE8F-F50EEA049CDC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36791779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64CF-145F-4008-A725-8F6AF8B2ED6E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96268468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285293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4233069"/>
            <a:ext cx="7772400" cy="1500187"/>
          </a:xfrm>
        </p:spPr>
        <p:txBody>
          <a:bodyPr anchor="t" anchorCtr="0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BC751-8D96-41D8-A551-E9D0C62B96CE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1682770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2132856"/>
            <a:ext cx="4038600" cy="41584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2132856"/>
            <a:ext cx="4038600" cy="41584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D0527-C97C-4C6E-84E7-CF8CA198A0F6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78802551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2060848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780927"/>
            <a:ext cx="4040188" cy="36119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2069158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780927"/>
            <a:ext cx="4041775" cy="36119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88F86-4F3D-43C9-9E8E-B4DBCFC2692A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201170262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E9378-1322-4009-937B-26793C838303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512558932"/>
      </p:ext>
    </p:extLst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1F6F6-DB6D-4C0B-B29A-CBB8232AD1BE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999976803"/>
      </p:ext>
    </p:extLst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133037"/>
            <a:ext cx="3008313" cy="69098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132856"/>
            <a:ext cx="5111750" cy="39933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2924944"/>
            <a:ext cx="3008313" cy="3201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71691-32B1-4F3D-A8B8-29D02A6BA00B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1476019630"/>
      </p:ext>
    </p:extLst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FDFE0"/>
          </a:solidFill>
          <a:ln>
            <a:solidFill>
              <a:srgbClr val="DFDF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n>
                <a:noFill/>
              </a:ln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11" name="Lekerekített téglalap 10"/>
          <p:cNvSpPr/>
          <p:nvPr userDrawn="1"/>
        </p:nvSpPr>
        <p:spPr>
          <a:xfrm>
            <a:off x="56704" y="116632"/>
            <a:ext cx="8907784" cy="6624736"/>
          </a:xfrm>
          <a:prstGeom prst="roundRect">
            <a:avLst>
              <a:gd name="adj" fmla="val 34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E08F9-FB69-4CAD-BF5F-386177DEBE1D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518751424"/>
      </p:ext>
    </p:extLst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1B2E4-5C0E-46E3-BE83-0881DDFF640B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3775952366"/>
      </p:ext>
    </p:extLst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060848"/>
            <a:ext cx="2057400" cy="406531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060848"/>
            <a:ext cx="6019800" cy="406531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EEFDE-8482-4355-A808-AB763287EB02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71081446"/>
      </p:ext>
    </p:extLst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F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ekerekített téglalap 7"/>
          <p:cNvSpPr/>
          <p:nvPr userDrawn="1"/>
        </p:nvSpPr>
        <p:spPr>
          <a:xfrm>
            <a:off x="56704" y="764704"/>
            <a:ext cx="9036496" cy="5976664"/>
          </a:xfrm>
          <a:prstGeom prst="roundRect">
            <a:avLst>
              <a:gd name="adj" fmla="val 349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7" name="Picture 2" descr="D:\ceoi2012\arculat\arculati_elemek\ceoi2012_fejlec.p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704" y="76200"/>
            <a:ext cx="9036496" cy="1704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56704" y="1416843"/>
            <a:ext cx="6099472" cy="624979"/>
          </a:xfrm>
          <a:prstGeom prst="rect">
            <a:avLst/>
          </a:prstGeom>
          <a:solidFill>
            <a:srgbClr val="005294">
              <a:alpha val="90000"/>
            </a:srgb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2204865"/>
            <a:ext cx="8229600" cy="39212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C8E9-D4B6-4E27-898D-1E39429B8BFB}" type="datetime1">
              <a:rPr lang="hu-HU" smtClean="0"/>
              <a:pPr/>
              <a:t>2012.07.11.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19th Central-European Olympiad in Informatics, Hungary, Tata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425C2-383A-4DF2-9C32-00E9B29A6371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424357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smtClean="0"/>
              <a:t> Competition: 1</a:t>
            </a:r>
            <a:r>
              <a:rPr lang="en-GB" baseline="30000" noProof="0" smtClean="0"/>
              <a:t>st</a:t>
            </a:r>
            <a:r>
              <a:rPr lang="en-GB" noProof="0" smtClean="0"/>
              <a:t> Session</a:t>
            </a:r>
            <a:endParaRPr lang="en-GB" b="1" noProof="0" smtClean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noProof="0" smtClean="0"/>
              <a:t>9 July 2012, Monday</a:t>
            </a:r>
          </a:p>
          <a:p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xmlns="" val="2978117477"/>
      </p:ext>
    </p:extLst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Arrival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The teachers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smtClean="0"/>
              <a:t>Before the competition</a:t>
            </a:r>
            <a:endParaRPr lang="en-GB" noProof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57916" y="2205038"/>
            <a:ext cx="5228167" cy="3921125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6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Preparation for the first competiton day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976" b="13137"/>
          <a:stretch>
            <a:fillRect/>
          </a:stretch>
        </p:blipFill>
        <p:spPr>
          <a:xfrm>
            <a:off x="1785918" y="1036341"/>
            <a:ext cx="5482800" cy="3607105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Preparation for the first competiton day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71480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Preparation for the first competiton day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255" b="12245"/>
          <a:stretch>
            <a:fillRect/>
          </a:stretch>
        </p:blipFill>
        <p:spPr>
          <a:xfrm>
            <a:off x="1785918" y="1025639"/>
            <a:ext cx="5482800" cy="3617807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Preparation for the first competiton day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202" b="13822"/>
          <a:stretch>
            <a:fillRect/>
          </a:stretch>
        </p:blipFill>
        <p:spPr>
          <a:xfrm>
            <a:off x="1803844" y="1092568"/>
            <a:ext cx="5482800" cy="3550878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Preparation for the first competiton day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-358" b="14083"/>
          <a:stretch>
            <a:fillRect/>
          </a:stretch>
        </p:blipFill>
        <p:spPr>
          <a:xfrm>
            <a:off x="1785918" y="1123058"/>
            <a:ext cx="5482800" cy="3520388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Preparation for the first competiton day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r="-1176" b="14205"/>
          <a:stretch>
            <a:fillRect/>
          </a:stretch>
        </p:blipFill>
        <p:spPr>
          <a:xfrm>
            <a:off x="1803844" y="1156478"/>
            <a:ext cx="5482800" cy="3486968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smtClean="0"/>
              <a:t>Start</a:t>
            </a:r>
            <a:endParaRPr lang="en-GB" noProof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pic>
        <p:nvPicPr>
          <p:cNvPr id="7" name="Tartalom helye 6" descr="Versenyvége 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-5400000">
            <a:off x="2486464" y="2689220"/>
            <a:ext cx="4111200" cy="3083400"/>
          </a:xfrm>
        </p:spPr>
      </p:pic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smtClean="0"/>
              <a:t>Waiting for the first results</a:t>
            </a:r>
            <a:endParaRPr lang="en-GB" noProof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2" y="2214554"/>
            <a:ext cx="5228166" cy="3921125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smtClean="0"/>
              <a:t>Guides</a:t>
            </a:r>
            <a:endParaRPr lang="en-GB" noProof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57916" y="2205038"/>
            <a:ext cx="5228166" cy="3921124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Waiting…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1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Waiting…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Waiting…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smtClean="0"/>
              <a:t>After the competition</a:t>
            </a:r>
            <a:endParaRPr lang="en-GB" noProof="0"/>
          </a:p>
        </p:txBody>
      </p:sp>
      <p:pic>
        <p:nvPicPr>
          <p:cNvPr id="5" name="Tartalom helye 4" descr="CEOI2012_hétfő 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01577" y="2205038"/>
            <a:ext cx="2940843" cy="3921124"/>
          </a:xfrm>
        </p:spPr>
      </p:pic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Exchanging information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Exchanging information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985280" y="642918"/>
            <a:ext cx="3084075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smtClean="0"/>
              <a:t>Statistics</a:t>
            </a:r>
            <a:endParaRPr lang="en-GB" noProof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graphicFrame>
        <p:nvGraphicFramePr>
          <p:cNvPr id="7" name="Diagram 6"/>
          <p:cNvGraphicFramePr>
            <a:graphicFrameLocks noGrp="1"/>
          </p:cNvGraphicFramePr>
          <p:nvPr/>
        </p:nvGraphicFramePr>
        <p:xfrm>
          <a:off x="214282" y="2500306"/>
          <a:ext cx="8648519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Statistics</a:t>
            </a:r>
            <a:endParaRPr lang="en-GB" noProof="0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graphicFrame>
        <p:nvGraphicFramePr>
          <p:cNvPr id="9" name="Tartalom helye 8"/>
          <p:cNvGraphicFramePr>
            <a:graphicFrameLocks noGrp="1"/>
          </p:cNvGraphicFramePr>
          <p:nvPr>
            <p:ph idx="1"/>
          </p:nvPr>
        </p:nvGraphicFramePr>
        <p:xfrm>
          <a:off x="457200" y="2205038"/>
          <a:ext cx="8229600" cy="3921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4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5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Chart bld="categoryEl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 smtClean="0"/>
              <a:t>Statistics</a:t>
            </a:r>
            <a:endParaRPr lang="en-GB" noProof="0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  <p:graphicFrame>
        <p:nvGraphicFramePr>
          <p:cNvPr id="6" name="Diagram 5"/>
          <p:cNvGraphicFramePr>
            <a:graphicFrameLocks noGrp="1"/>
          </p:cNvGraphicFramePr>
          <p:nvPr/>
        </p:nvGraphicFramePr>
        <p:xfrm>
          <a:off x="0" y="2000240"/>
          <a:ext cx="8858280" cy="4286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393156700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320925"/>
            <a:ext cx="7772400" cy="2108207"/>
          </a:xfrm>
        </p:spPr>
        <p:txBody>
          <a:bodyPr/>
          <a:lstStyle/>
          <a:p>
            <a:r>
              <a:rPr lang="en-GB" noProof="0" dirty="0" smtClean="0"/>
              <a:t>Geological Museum of </a:t>
            </a:r>
            <a:br>
              <a:rPr lang="en-GB" noProof="0" dirty="0" smtClean="0"/>
            </a:br>
            <a:r>
              <a:rPr lang="en-GB" noProof="0" dirty="0" err="1" smtClean="0"/>
              <a:t>Eötvös</a:t>
            </a:r>
            <a:r>
              <a:rPr lang="en-GB" noProof="0" dirty="0" smtClean="0"/>
              <a:t> University and</a:t>
            </a:r>
            <a:br>
              <a:rPr lang="en-GB" noProof="0" dirty="0" smtClean="0"/>
            </a:br>
            <a:r>
              <a:rPr lang="en-GB" noProof="0" dirty="0" smtClean="0"/>
              <a:t>Calvary Hill </a:t>
            </a:r>
            <a:endParaRPr lang="en-GB" b="1" noProof="0" dirty="0" smtClean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>
          <a:xfrm>
            <a:off x="1357290" y="4429132"/>
            <a:ext cx="6400800" cy="1752600"/>
          </a:xfrm>
        </p:spPr>
        <p:txBody>
          <a:bodyPr/>
          <a:lstStyle/>
          <a:p>
            <a:r>
              <a:rPr lang="en-GB" noProof="0" dirty="0" smtClean="0"/>
              <a:t>9 July 2012, Monday</a:t>
            </a:r>
          </a:p>
          <a:p>
            <a:endParaRPr lang="en-GB" noProof="0" dirty="0"/>
          </a:p>
        </p:txBody>
      </p:sp>
    </p:spTree>
    <p:extLst>
      <p:ext uri="{BB962C8B-B14F-4D97-AF65-F5344CB8AC3E}">
        <p14:creationId xmlns="" xmlns:p14="http://schemas.microsoft.com/office/powerpoint/2010/main" val="2978117477"/>
      </p:ext>
    </p:extLst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The park</a:t>
            </a:r>
            <a:r>
              <a:rPr lang="hu-HU" noProof="0" dirty="0" smtClean="0"/>
              <a:t> of the </a:t>
            </a:r>
            <a:r>
              <a:rPr lang="en-GB" dirty="0" smtClean="0"/>
              <a:t>geological museum</a:t>
            </a:r>
            <a:endParaRPr lang="en-GB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The park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2985280" y="642918"/>
            <a:ext cx="3084075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Looking around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Looking around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The flintstone cave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In the cave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642918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In the cave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 rot="-5400000">
            <a:off x="2489636" y="950604"/>
            <a:ext cx="4176000" cy="31320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In the cave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 rot="-5400000">
            <a:off x="2406927" y="989446"/>
            <a:ext cx="4176000" cy="31320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Calvary Hill 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Calvary Hill 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smtClean="0"/>
              <a:t>Calvary Hill </a:t>
            </a:r>
            <a:endParaRPr lang="en-GB" noProof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 rot="-5400000">
            <a:off x="2474898" y="1046146"/>
            <a:ext cx="4111200" cy="30834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 smtClean="0"/>
              <a:t>Calvary Hill 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dirty="0" smtClean="0"/>
              <a:t> </a:t>
            </a:r>
            <a:r>
              <a:rPr lang="hu-HU" noProof="0" dirty="0" err="1" smtClean="0"/>
              <a:t>Explore</a:t>
            </a:r>
            <a:r>
              <a:rPr lang="hu-HU" noProof="0" dirty="0" smtClean="0"/>
              <a:t> Tata</a:t>
            </a:r>
            <a:endParaRPr lang="en-GB" b="1" noProof="0" dirty="0" smtClean="0"/>
          </a:p>
        </p:txBody>
      </p:sp>
      <p:sp>
        <p:nvSpPr>
          <p:cNvPr id="4" name="Alcím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noProof="0" smtClean="0"/>
              <a:t>9 July 2012, Monday</a:t>
            </a:r>
          </a:p>
          <a:p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xmlns="" val="2978117477"/>
      </p:ext>
    </p:extLst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Trying</a:t>
            </a:r>
            <a:r>
              <a:rPr lang="hu-HU" dirty="0" smtClean="0"/>
              <a:t> </a:t>
            </a:r>
            <a:r>
              <a:rPr lang="hu-HU" dirty="0" err="1" smtClean="0"/>
              <a:t>to</a:t>
            </a:r>
            <a:r>
              <a:rPr lang="hu-HU" dirty="0" smtClean="0"/>
              <a:t> </a:t>
            </a:r>
            <a:r>
              <a:rPr lang="hu-HU" dirty="0" err="1" smtClean="0"/>
              <a:t>find</a:t>
            </a:r>
            <a:r>
              <a:rPr lang="hu-HU" dirty="0" smtClean="0"/>
              <a:t> the </a:t>
            </a:r>
            <a:r>
              <a:rPr lang="hu-HU" dirty="0" err="1" smtClean="0"/>
              <a:t>answer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During</a:t>
            </a:r>
            <a:r>
              <a:rPr lang="hu-HU" dirty="0" smtClean="0"/>
              <a:t> the </a:t>
            </a:r>
            <a:r>
              <a:rPr lang="hu-HU" dirty="0" err="1" smtClean="0"/>
              <a:t>exploration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During</a:t>
            </a:r>
            <a:r>
              <a:rPr lang="hu-HU" dirty="0" smtClean="0"/>
              <a:t> the </a:t>
            </a:r>
            <a:r>
              <a:rPr lang="hu-HU" dirty="0" err="1" smtClean="0"/>
              <a:t>exploration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noProof="0" dirty="0" err="1" smtClean="0"/>
              <a:t>In</a:t>
            </a:r>
            <a:r>
              <a:rPr lang="hu-HU" noProof="0" dirty="0" smtClean="0"/>
              <a:t> front of the Great </a:t>
            </a:r>
            <a:r>
              <a:rPr lang="hu-HU" noProof="0" dirty="0" err="1" smtClean="0"/>
              <a:t>Church</a:t>
            </a:r>
            <a:endParaRPr lang="en-GB" noProof="0" dirty="0"/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500042"/>
            <a:ext cx="5482800" cy="411210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19th Central-European Olympiad in Informatics, Hungary, Tata</a:t>
            </a:r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564798098"/>
      </p:ext>
    </p:extLst>
  </p:cSld>
  <p:clrMapOvr>
    <a:masterClrMapping/>
  </p:clrMapOvr>
  <p:transition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1085</TotalTime>
  <Words>477</Words>
  <Application>Microsoft Office PowerPoint</Application>
  <PresentationFormat>Diavetítés a képernyőre (4:3 oldalarány)</PresentationFormat>
  <Paragraphs>84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 Competition: 1st Session</vt:lpstr>
      <vt:lpstr>Arrival</vt:lpstr>
      <vt:lpstr>The teachers</vt:lpstr>
      <vt:lpstr>Before the competition</vt:lpstr>
      <vt:lpstr>Preparation for the first competiton day</vt:lpstr>
      <vt:lpstr>Preparation for the first competiton day</vt:lpstr>
      <vt:lpstr>Preparation for the first competiton day</vt:lpstr>
      <vt:lpstr>Preparation for the first competiton day</vt:lpstr>
      <vt:lpstr>Preparation for the first competiton day</vt:lpstr>
      <vt:lpstr>Preparation for the first competiton day</vt:lpstr>
      <vt:lpstr>Start</vt:lpstr>
      <vt:lpstr>Waiting for the first results</vt:lpstr>
      <vt:lpstr>Guides</vt:lpstr>
      <vt:lpstr>Waiting…</vt:lpstr>
      <vt:lpstr>Waiting…</vt:lpstr>
      <vt:lpstr>Waiting…</vt:lpstr>
      <vt:lpstr>After the competition</vt:lpstr>
      <vt:lpstr>Exchanging information</vt:lpstr>
      <vt:lpstr>Exchanging information</vt:lpstr>
      <vt:lpstr>Statistics</vt:lpstr>
      <vt:lpstr>Statistics</vt:lpstr>
      <vt:lpstr>Statistics</vt:lpstr>
      <vt:lpstr>Geological Museum of  Eötvös University and Calvary Hill </vt:lpstr>
      <vt:lpstr>The park of the geological museum</vt:lpstr>
      <vt:lpstr>The park</vt:lpstr>
      <vt:lpstr>Looking around</vt:lpstr>
      <vt:lpstr>Looking around</vt:lpstr>
      <vt:lpstr>The flintstone cave</vt:lpstr>
      <vt:lpstr>In the cave</vt:lpstr>
      <vt:lpstr>In the cave</vt:lpstr>
      <vt:lpstr>In the cave</vt:lpstr>
      <vt:lpstr>Calvary Hill </vt:lpstr>
      <vt:lpstr>Calvary Hill </vt:lpstr>
      <vt:lpstr>Calvary Hill </vt:lpstr>
      <vt:lpstr>Calvary Hill </vt:lpstr>
      <vt:lpstr> Explore Tata</vt:lpstr>
      <vt:lpstr>Trying to find the answer</vt:lpstr>
      <vt:lpstr>During the exploration</vt:lpstr>
      <vt:lpstr>During the exploration</vt:lpstr>
      <vt:lpstr>In front of the Great Church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Abonyi-Tóth Andor</dc:creator>
  <cp:lastModifiedBy>EJG</cp:lastModifiedBy>
  <cp:revision>166</cp:revision>
  <dcterms:created xsi:type="dcterms:W3CDTF">2012-05-16T16:58:17Z</dcterms:created>
  <dcterms:modified xsi:type="dcterms:W3CDTF">2012-07-11T06:27:32Z</dcterms:modified>
</cp:coreProperties>
</file>